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59" r:id="rId5"/>
    <p:sldId id="265" r:id="rId6"/>
    <p:sldId id="268" r:id="rId7"/>
    <p:sldId id="289" r:id="rId8"/>
    <p:sldId id="273" r:id="rId9"/>
    <p:sldId id="270" r:id="rId10"/>
    <p:sldId id="290" r:id="rId11"/>
    <p:sldId id="275" r:id="rId12"/>
    <p:sldId id="281" r:id="rId13"/>
    <p:sldId id="282" r:id="rId14"/>
    <p:sldId id="267" r:id="rId15"/>
    <p:sldId id="260" r:id="rId16"/>
    <p:sldId id="274" r:id="rId17"/>
    <p:sldId id="283" r:id="rId18"/>
    <p:sldId id="293" r:id="rId19"/>
    <p:sldId id="294" r:id="rId20"/>
    <p:sldId id="291" r:id="rId21"/>
    <p:sldId id="296" r:id="rId22"/>
    <p:sldId id="292" r:id="rId23"/>
    <p:sldId id="288" r:id="rId24"/>
    <p:sldId id="297" r:id="rId25"/>
    <p:sldId id="277" r:id="rId26"/>
    <p:sldId id="276" r:id="rId27"/>
    <p:sldId id="278" r:id="rId28"/>
    <p:sldId id="285" r:id="rId29"/>
    <p:sldId id="279" r:id="rId30"/>
    <p:sldId id="286" r:id="rId31"/>
    <p:sldId id="287" r:id="rId32"/>
    <p:sldId id="280" r:id="rId33"/>
    <p:sldId id="264" r:id="rId34"/>
    <p:sldId id="272" r:id="rId35"/>
    <p:sldId id="261" r:id="rId36"/>
    <p:sldId id="262" r:id="rId37"/>
    <p:sldId id="25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D7485-2FF1-4976-BE7F-A9CF86320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3DE03-6773-4D72-91A7-C8D2F9904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B08A7-F132-4E8A-A802-4570C0F2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1E643-587B-46C9-BC23-D033E01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FF7BD-1515-4697-9A5A-2E9E10DB6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8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AA836-3781-4A42-ABE7-8DF78FDA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C58B6-02E6-4C6A-A74C-AA8735899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2EB-A3C2-422D-8F2B-D325E2577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51BBF-43B0-46F9-8F89-52EB83BA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0DC39-9030-4D14-AA8F-2B145B4A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4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278EA1-2FFB-41BC-9C7B-7F63DF4684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22D124-2EB7-47EA-A74B-E59A417EE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41012-143C-4180-BFB7-B61660424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E6799-A994-4D84-A7DF-DEDAB976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AAF85-5576-4D0F-BF08-0BFF343D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0300-CB72-4266-B8C7-DA462466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398D2-93FD-46F4-9FEC-92F63C488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97529-323B-41DF-92EC-AA5008835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DA5D5-6639-4CD0-967B-B0FC9F12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41762-4C17-410D-A639-3E15C501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33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AAD20-C942-41CA-B384-1AD23060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0D25E-B3E3-4584-B998-5274EBB0C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ED0B7-5E17-4B2E-84FA-114E4D2E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6BB23-4125-48DC-A594-E6AC23C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4FB5A-079F-4511-9BAF-2F51F124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6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14D22-5D0F-4B30-8283-1AD67679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4539D-BAE1-4113-AD27-7FCFA488D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A84FA-4B7D-4645-BF0B-8DDAAFCE0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8EAD7-2C72-4C9F-BB4B-AD74D7A97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55A7C-6372-4BA6-B05F-C20A8DA5C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4308C-2CA0-4141-8B32-9C8FF89A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2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F6FE5-43DB-4CF0-A3E1-5B226A372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A06C0-4473-4687-9298-E8A89C519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A39A7-2CA2-4B5F-B769-6ED6081C3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8971D-A866-461B-9E0C-6C12EE03F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CA8CB-49FE-41F5-AE61-6E1BDD443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8E1A3-3E3C-44CE-BEE7-68AE7932C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1B90C9-24C6-461D-A9D2-32E3648E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704114-755D-464D-A7EB-4BA28D680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3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9F171-B29C-4EBF-9B61-985D5DAFE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FDB5A-819F-48F4-AD24-85D8FBEC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96899-91BE-4568-82DB-AA0ADCCB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54D34-CECC-4590-A78F-A8D11AE9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519DAB-3847-485C-9894-A057DDE9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1D413-7881-4AAA-AD1A-D4EF47B24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4027F-FEB0-4133-AD77-8D3D3AA4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2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07E20-0AEB-42D3-AFB6-53B5E4825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EB620-533B-44AF-B014-935AE6E98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B480A-CA13-4B5D-90A8-F02A67659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5488A-C93A-4C0E-8723-1929C49F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4A6E0-9CAC-412B-9AFB-DAE23D7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F5992-679D-48C7-8043-22D5E5DD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0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3CB03-D639-405A-A9C5-E339C2117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D8DB60-9648-48C8-81C4-F79EF6636E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92568-DC5A-44B0-9FE3-862C1A5A3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BDA04-D438-4AD2-87CF-7E72C07C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D0B3E-C7B2-4831-9430-3F55C7D9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343D5-D2EB-44F1-9F82-57467455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8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C1B18-58B1-4E4B-82FA-9C1F630D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C2C3A-5CAB-482E-9E6D-8289A6B13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FC9A2-5699-4AF7-8E8A-FB9B0E0EF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B2183-B5F7-4846-B0D2-AF224DF595D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BCDAF-D02A-46B2-A9A2-A671492D0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1EEA5-6C48-43F4-8D46-6CA482B3C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3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gapan.com/galleries/11203/gigapans/152220" TargetMode="External"/><Relationship Id="rId2" Type="http://schemas.openxmlformats.org/officeDocument/2006/relationships/hyperlink" Target="http://gigapa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gapan.com/cms/support/download-gigapan-stitch" TargetMode="External"/><Relationship Id="rId2" Type="http://schemas.openxmlformats.org/officeDocument/2006/relationships/hyperlink" Target="https://www.adobe.com/au/creativecloud/plan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gui.com/download.html" TargetMode="External"/><Relationship Id="rId5" Type="http://schemas.openxmlformats.org/officeDocument/2006/relationships/hyperlink" Target="https://www.panoramastitcher.com/" TargetMode="External"/><Relationship Id="rId4" Type="http://schemas.openxmlformats.org/officeDocument/2006/relationships/hyperlink" Target="https://hugin.sourceforge.io/download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spect_ratio_(image)#2.00:1,_2.20:1,_2.35:1,_2.39:1,_2.40:1,_2.55:1,_2.76:1_and_21:9_standard_widescreen" TargetMode="External"/><Relationship Id="rId2" Type="http://schemas.openxmlformats.org/officeDocument/2006/relationships/hyperlink" Target="https://www.youtube.com/watch?v=Y-01dsXDqG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olden_ratio" TargetMode="External"/><Relationship Id="rId7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hyperlink" Target="https://www.adobe.com/creativecloud/design/discover/golden-ratio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stralianphotography.com/news/wide-wider-widest-a-history-of-panoramic-cameras#GS4TTVHRHQiFr6fi.99" TargetMode="External"/><Relationship Id="rId2" Type="http://schemas.openxmlformats.org/officeDocument/2006/relationships/hyperlink" Target="https://martinbaileyphotography.com/2014/12/14/shooting-for-stitched-panoramas-avoiding-parallax-shift-podcast-45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grin.smugmug.com/Tutorials/Shooting-Tech-and-Tips/Finding-The-Nodal-Point-of/" TargetMode="External"/><Relationship Id="rId5" Type="http://schemas.openxmlformats.org/officeDocument/2006/relationships/hyperlink" Target="http://www.theperfectpanorama.com/articles/problem-4-stitching.html" TargetMode="External"/><Relationship Id="rId4" Type="http://schemas.openxmlformats.org/officeDocument/2006/relationships/hyperlink" Target="https://www.reallyrightstuff.com/eliminate-parallax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x.adobe.com/au/photoshop/using/create-panoramic-images-photomerge.html" TargetMode="External"/><Relationship Id="rId7" Type="http://schemas.openxmlformats.org/officeDocument/2006/relationships/hyperlink" Target="http://www.japanstyle.info/08/entry20628.html" TargetMode="External"/><Relationship Id="rId2" Type="http://schemas.openxmlformats.org/officeDocument/2006/relationships/hyperlink" Target="https://www.youtube.com/watch?v=zJOg_DdklwQ&amp;feature=em-uploademai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Golden_ratio" TargetMode="External"/><Relationship Id="rId5" Type="http://schemas.openxmlformats.org/officeDocument/2006/relationships/hyperlink" Target="https://en.wikipedia.org/wiki/Silver_ratio" TargetMode="External"/><Relationship Id="rId4" Type="http://schemas.openxmlformats.org/officeDocument/2006/relationships/hyperlink" Target="https://havecamerawilltravel.com/photographer/panorama-stitching-best-apps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a-shop.de/en/panoramic/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s://www.manfrotto.com/us-en/xpro-geared-three-way-pan-tilt-tripod-head-mhxpro-3w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sunwayfoto.com.au/product-category/indexing-rotators/" TargetMode="External"/><Relationship Id="rId4" Type="http://schemas.openxmlformats.org/officeDocument/2006/relationships/hyperlink" Target="https://sunwayfoto.com.au/product-category/rails-slid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94FB-A861-4DE4-B0C8-AFFC892DE1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Panoramic Photography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B6B6A7-F42C-4781-A4B6-2B1844FEB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A Guide and bit of a Background</a:t>
            </a:r>
          </a:p>
          <a:p>
            <a:r>
              <a:rPr lang="en-AU" dirty="0"/>
              <a:t>Panoramic Photography and Image Stitching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330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9737C-0244-4FF8-8C38-7E2784A6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Equipment : Gimbals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AA55E-B87A-4565-BD83-DE80D2513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AU" dirty="0"/>
              <a:t>To allow flexible and easy positioning of the Nodal Point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E0BBF-40C9-7539-DD3E-0FBCB3703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71" y="2221168"/>
            <a:ext cx="6456658" cy="427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63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112AF-28BE-4F53-87F0-0A9F1976D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>
              <a:hlinkClick r:id="rId2"/>
            </a:endParaRPr>
          </a:p>
          <a:p>
            <a:r>
              <a:rPr lang="en-US" dirty="0"/>
              <a:t>Giga Pan : </a:t>
            </a:r>
            <a:r>
              <a:rPr lang="en-US" dirty="0">
                <a:hlinkClick r:id="rId2"/>
              </a:rPr>
              <a:t>http://gigapan.com/</a:t>
            </a:r>
            <a:endParaRPr lang="en-US" dirty="0"/>
          </a:p>
          <a:p>
            <a:r>
              <a:rPr lang="en-US" dirty="0"/>
              <a:t>Operates Camera by</a:t>
            </a:r>
          </a:p>
          <a:p>
            <a:pPr lvl="1"/>
            <a:r>
              <a:rPr lang="en-US" dirty="0"/>
              <a:t>Electrical Connection (tethered to controller pc)</a:t>
            </a:r>
          </a:p>
          <a:p>
            <a:pPr lvl="1"/>
            <a:r>
              <a:rPr lang="en-US" dirty="0"/>
              <a:t>Manual Shutter Button depression</a:t>
            </a:r>
          </a:p>
          <a:p>
            <a:r>
              <a:rPr lang="en-US" dirty="0"/>
              <a:t>Rotates Camera on a Stepper Motor</a:t>
            </a:r>
          </a:p>
          <a:p>
            <a:r>
              <a:rPr lang="en-US" dirty="0"/>
              <a:t>Has software to stitch the images together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BLOODY Big Images (with Huge Mega Pixels)</a:t>
            </a:r>
          </a:p>
          <a:p>
            <a:pPr lvl="1"/>
            <a:r>
              <a:rPr lang="en-US" dirty="0"/>
              <a:t>And lots of details</a:t>
            </a:r>
          </a:p>
          <a:p>
            <a:pPr lvl="1"/>
            <a:r>
              <a:rPr lang="en-US" dirty="0">
                <a:hlinkClick r:id="rId3"/>
              </a:rPr>
              <a:t>http://www.gigapan.com/galleries/11203/gigapans/152220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76E813-DF56-4BB6-B6C0-370566039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37" y="520433"/>
            <a:ext cx="3810000" cy="46577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B35C0C7-217E-0953-37A2-10E68889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625"/>
            <a:ext cx="10515600" cy="1325563"/>
          </a:xfrm>
        </p:spPr>
        <p:txBody>
          <a:bodyPr/>
          <a:lstStyle/>
          <a:p>
            <a:r>
              <a:rPr lang="en-AU" dirty="0"/>
              <a:t>Equipment : Automated</a:t>
            </a:r>
            <a:br>
              <a:rPr lang="en-AU" dirty="0"/>
            </a:br>
            <a:r>
              <a:rPr lang="en-AU" sz="2800" i="1" dirty="0"/>
              <a:t>Computer Controlled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16718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B0A3C-7EC0-488C-A1F8-33B613D12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Methods : Single Row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A3030C-1FB4-41C7-AD3F-487169F52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24" y="1971673"/>
            <a:ext cx="1905000" cy="1457325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0757153-CE1E-434C-A001-DB83F71F4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849" y="4548099"/>
            <a:ext cx="1905000" cy="1457325"/>
          </a:xfrm>
          <a:prstGeom prst="rect">
            <a:avLst/>
          </a:prstGeom>
          <a:scene3d>
            <a:camera prst="orthographicFront">
              <a:rot lat="0" lon="540000" rev="0"/>
            </a:camera>
            <a:lightRig rig="threePt" dir="t"/>
          </a:scene3d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C0D673B-CD2F-464E-AA37-FA2A62D5C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993849"/>
            <a:ext cx="1905000" cy="145732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238C0AF-FE72-43D5-9A45-1508A3239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1944917"/>
            <a:ext cx="1905000" cy="1457325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C10F30B-B081-40F7-B867-7A26882D9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1971674"/>
            <a:ext cx="1905000" cy="1457325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038D07B-16DE-4AEC-9ED0-F6A566CB0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1971675"/>
            <a:ext cx="1905000" cy="1457325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0259789-4731-4A0C-9918-30965FC16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9500" y="4597148"/>
            <a:ext cx="1905000" cy="1457325"/>
          </a:xfrm>
          <a:prstGeom prst="rect">
            <a:avLst/>
          </a:prstGeom>
          <a:scene3d>
            <a:camera prst="orthographicFront">
              <a:rot lat="0" lon="540000" rev="0"/>
            </a:camera>
            <a:lightRig rig="threePt" dir="t"/>
          </a:scene3d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818EC3D-1AAF-434E-BCD3-0F6AF8FE8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6900" y="4548098"/>
            <a:ext cx="1905000" cy="1457325"/>
          </a:xfrm>
          <a:prstGeom prst="rect">
            <a:avLst/>
          </a:prstGeom>
          <a:scene3d>
            <a:camera prst="orthographicFront">
              <a:rot lat="0" lon="540000" rev="0"/>
            </a:camera>
            <a:lightRig rig="threePt" dir="t"/>
          </a:scene3d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7E4E6FD3-B56C-4AA5-982B-21F6F06D5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4300" y="4548098"/>
            <a:ext cx="1905000" cy="1457325"/>
          </a:xfrm>
          <a:prstGeom prst="rect">
            <a:avLst/>
          </a:prstGeom>
          <a:scene3d>
            <a:camera prst="orthographicFront">
              <a:rot lat="0" lon="540000" rev="0"/>
            </a:camera>
            <a:lightRig rig="threePt" dir="t"/>
          </a:scene3d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2C7CB77-1C3F-426F-9CA6-960A1AFC5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91699" y="4597150"/>
            <a:ext cx="1905000" cy="1457325"/>
          </a:xfrm>
          <a:prstGeom prst="rect">
            <a:avLst/>
          </a:prstGeom>
          <a:scene3d>
            <a:camera prst="orthographicFront">
              <a:rot lat="0" lon="540000" rev="0"/>
            </a:camera>
            <a:lightRig rig="threePt" dir="t"/>
          </a:scene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FD4563-3337-4C4B-BC7D-CD7E0975352C}"/>
              </a:ext>
            </a:extLst>
          </p:cNvPr>
          <p:cNvSpPr txBox="1"/>
          <p:nvPr/>
        </p:nvSpPr>
        <p:spPr>
          <a:xfrm>
            <a:off x="5958259" y="3601324"/>
            <a:ext cx="1682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Horizontal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3F0848-A62A-486E-B0F5-11ABE860C952}"/>
              </a:ext>
            </a:extLst>
          </p:cNvPr>
          <p:cNvSpPr txBox="1"/>
          <p:nvPr/>
        </p:nvSpPr>
        <p:spPr>
          <a:xfrm>
            <a:off x="4276800" y="6278311"/>
            <a:ext cx="4705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Vertical – More Pixels in Height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9185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2E288-5FF6-4C67-9DE1-CE1C39C8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Methods : Multiple Rows : Z Pattern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2BC72-7764-4DCB-9E6F-AD46D1A15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1AC2D01-3E90-4188-BF98-3C0D51B9F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6101"/>
            <a:ext cx="1905000" cy="1457325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17270D-3822-4560-A8EE-866F8C64E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58" y="1716101"/>
            <a:ext cx="1905000" cy="1457325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D884157-BB37-480F-BE69-A17FC09AA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96" y="1716101"/>
            <a:ext cx="1905000" cy="145732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703B961-2A69-48DD-92B0-99BE7E6F3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72" y="1716101"/>
            <a:ext cx="1905000" cy="1457325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2D4B9F8-5802-4D01-A6B7-C75E2EB05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48" y="1716102"/>
            <a:ext cx="1905000" cy="1457325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B6F7244-0207-4FA3-8C2B-00DF4024F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0" y="3289339"/>
            <a:ext cx="1905000" cy="1457325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6DF3945-FE97-4880-AE29-22029F85D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78" y="3289339"/>
            <a:ext cx="1905000" cy="1457325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A54E9A3-77FE-4F1C-8EAE-A35CED432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16" y="3289339"/>
            <a:ext cx="1905000" cy="1457325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6562D290-84C5-4A37-8142-D1C630D33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92" y="3289339"/>
            <a:ext cx="1905000" cy="1457325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F135F5D6-5FFF-40C7-8FC8-1F603C86C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068" y="3289340"/>
            <a:ext cx="1905000" cy="1457325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1EE7269B-C58E-4054-AC8F-6340BA4AC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72" y="4778179"/>
            <a:ext cx="1905000" cy="1457325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63B97DE3-3825-455A-85FA-A6C0F45A1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30" y="4778179"/>
            <a:ext cx="1905000" cy="1457325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0501E282-131E-47E6-B184-89D4B09E7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68" y="4778179"/>
            <a:ext cx="1905000" cy="1457325"/>
          </a:xfrm>
          <a:prstGeom prst="rect">
            <a:avLst/>
          </a:prstGeo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4189E81E-683C-4F64-83AD-D624A4CB3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744" y="4778179"/>
            <a:ext cx="1905000" cy="1457325"/>
          </a:xfrm>
          <a:prstGeom prst="rect">
            <a:avLst/>
          </a:prstGeo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3C916BE5-D64E-409F-B6E8-CEE4A80D6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20" y="4778180"/>
            <a:ext cx="1905000" cy="145732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6165C1-C642-4902-BBA5-A774F3CF861E}"/>
              </a:ext>
            </a:extLst>
          </p:cNvPr>
          <p:cNvCxnSpPr/>
          <p:nvPr/>
        </p:nvCxnSpPr>
        <p:spPr>
          <a:xfrm>
            <a:off x="450166" y="2377440"/>
            <a:ext cx="11197883" cy="11576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2BF478-2F13-40C3-BF9A-C78496159684}"/>
              </a:ext>
            </a:extLst>
          </p:cNvPr>
          <p:cNvCxnSpPr/>
          <p:nvPr/>
        </p:nvCxnSpPr>
        <p:spPr>
          <a:xfrm flipH="1">
            <a:off x="436098" y="2499598"/>
            <a:ext cx="11211951" cy="15016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45FAC0-4E04-44BA-8A17-52F4390F85C7}"/>
              </a:ext>
            </a:extLst>
          </p:cNvPr>
          <p:cNvCxnSpPr/>
          <p:nvPr/>
        </p:nvCxnSpPr>
        <p:spPr>
          <a:xfrm flipV="1">
            <a:off x="450166" y="3924346"/>
            <a:ext cx="11197883" cy="8722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179FE2-7121-45DC-82C4-BB0B8CB3AC18}"/>
              </a:ext>
            </a:extLst>
          </p:cNvPr>
          <p:cNvCxnSpPr/>
          <p:nvPr/>
        </p:nvCxnSpPr>
        <p:spPr>
          <a:xfrm flipH="1">
            <a:off x="450166" y="3950311"/>
            <a:ext cx="11197883" cy="158609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6166F3A-8A0D-4755-9D20-53D296FCD10A}"/>
              </a:ext>
            </a:extLst>
          </p:cNvPr>
          <p:cNvCxnSpPr/>
          <p:nvPr/>
        </p:nvCxnSpPr>
        <p:spPr>
          <a:xfrm flipV="1">
            <a:off x="450166" y="5497583"/>
            <a:ext cx="11197883" cy="388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C3A5A50-37D3-45A0-A602-2727B08335B3}"/>
              </a:ext>
            </a:extLst>
          </p:cNvPr>
          <p:cNvSpPr txBox="1"/>
          <p:nvPr/>
        </p:nvSpPr>
        <p:spPr>
          <a:xfrm>
            <a:off x="923345" y="6282898"/>
            <a:ext cx="10251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LOTS more pixels.  Higher Resolution Image. Increased Lens Flexibility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8503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7F5EE-5130-46D4-97CB-725647EBF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Considerations for taking Panoramic Images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2A0C1-03BF-49CA-9B7B-A5DC3AE66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AU" dirty="0"/>
              <a:t>Lock Focus</a:t>
            </a:r>
          </a:p>
          <a:p>
            <a:pPr lvl="1"/>
            <a:r>
              <a:rPr lang="en-AU" dirty="0"/>
              <a:t> One Focus Point or Focal Length</a:t>
            </a:r>
          </a:p>
          <a:p>
            <a:r>
              <a:rPr lang="en-AU" dirty="0"/>
              <a:t>Lock White Balance</a:t>
            </a:r>
          </a:p>
          <a:p>
            <a:r>
              <a:rPr lang="en-AU" dirty="0"/>
              <a:t>Lock Exposure</a:t>
            </a:r>
          </a:p>
          <a:p>
            <a:r>
              <a:rPr lang="en-AU" dirty="0"/>
              <a:t>Overlap Images</a:t>
            </a:r>
          </a:p>
          <a:p>
            <a:pPr lvl="1"/>
            <a:r>
              <a:rPr lang="en-AU" dirty="0"/>
              <a:t>Minimum 40%.  Maximum 70%</a:t>
            </a:r>
          </a:p>
          <a:p>
            <a:r>
              <a:rPr lang="en-AU" dirty="0"/>
              <a:t>Level the Camera (Horizontal Plane)</a:t>
            </a:r>
          </a:p>
          <a:p>
            <a:pPr lvl="1"/>
            <a:r>
              <a:rPr lang="en-AU" dirty="0"/>
              <a:t>For consistency during rotating the camera</a:t>
            </a:r>
          </a:p>
          <a:p>
            <a:r>
              <a:rPr lang="en-AU" dirty="0"/>
              <a:t>Shoot from the Horizon Level UP</a:t>
            </a:r>
          </a:p>
          <a:p>
            <a:pPr lvl="1"/>
            <a:r>
              <a:rPr lang="en-AU" dirty="0"/>
              <a:t>OR EQUALLY Below and Above the Horizon</a:t>
            </a:r>
          </a:p>
          <a:p>
            <a:pPr lvl="1"/>
            <a:r>
              <a:rPr lang="en-AU" i="1" dirty="0"/>
              <a:t>NOTE : Software may render on a polar grid causing distortions (TBC)</a:t>
            </a:r>
          </a:p>
          <a:p>
            <a:r>
              <a:rPr lang="en-AU" dirty="0"/>
              <a:t>Time Between 1</a:t>
            </a:r>
            <a:r>
              <a:rPr lang="en-AU" baseline="30000" dirty="0"/>
              <a:t>st</a:t>
            </a:r>
            <a:r>
              <a:rPr lang="en-AU" dirty="0"/>
              <a:t> and Last Image</a:t>
            </a:r>
          </a:p>
          <a:p>
            <a:pPr lvl="1"/>
            <a:r>
              <a:rPr lang="en-AU" dirty="0"/>
              <a:t>Check for Movement in Image (clouds, people, vehicles, etc.)</a:t>
            </a:r>
          </a:p>
          <a:p>
            <a:r>
              <a:rPr lang="en-US" dirty="0"/>
              <a:t>Display Aperture</a:t>
            </a:r>
          </a:p>
          <a:p>
            <a:pPr lvl="1"/>
            <a:r>
              <a:rPr lang="en-US" dirty="0"/>
              <a:t>Size and Aspect Ratio etc.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9781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CBBD8-811B-47DB-90EB-1CBC2F3D6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Considerations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2687-4A63-4323-A96E-8C186AD36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AU" dirty="0"/>
              <a:t>Subject</a:t>
            </a:r>
          </a:p>
          <a:p>
            <a:r>
              <a:rPr lang="en-AU" dirty="0"/>
              <a:t>Lighting</a:t>
            </a:r>
          </a:p>
          <a:p>
            <a:r>
              <a:rPr lang="en-AU" dirty="0"/>
              <a:t>Time between 1</a:t>
            </a:r>
            <a:r>
              <a:rPr lang="en-AU" baseline="30000" dirty="0"/>
              <a:t>st</a:t>
            </a:r>
            <a:r>
              <a:rPr lang="en-AU" dirty="0"/>
              <a:t> and last image</a:t>
            </a:r>
          </a:p>
          <a:p>
            <a:r>
              <a:rPr lang="en-AU" dirty="0"/>
              <a:t>Overflow – for cropping</a:t>
            </a:r>
          </a:p>
          <a:p>
            <a:r>
              <a:rPr lang="en-AU" dirty="0"/>
              <a:t>Consistent overlapping of images</a:t>
            </a:r>
          </a:p>
          <a:p>
            <a:pPr lvl="1"/>
            <a:r>
              <a:rPr lang="en-AU" dirty="0"/>
              <a:t>For stitching</a:t>
            </a:r>
          </a:p>
          <a:p>
            <a:pPr lvl="1"/>
            <a:r>
              <a:rPr lang="en-AU" dirty="0"/>
              <a:t>Recommendations: 105 – 30%.  Up to 50%</a:t>
            </a:r>
          </a:p>
          <a:p>
            <a:r>
              <a:rPr lang="en-AU" dirty="0"/>
              <a:t>Story</a:t>
            </a:r>
          </a:p>
          <a:p>
            <a:r>
              <a:rPr lang="en-AU" dirty="0"/>
              <a:t>Parallax Error</a:t>
            </a:r>
          </a:p>
          <a:p>
            <a:r>
              <a:rPr lang="en-AU" dirty="0"/>
              <a:t>Indicators on Tripod</a:t>
            </a:r>
          </a:p>
          <a:p>
            <a:r>
              <a:rPr lang="en-AU" dirty="0"/>
              <a:t>Nodal Point of lens</a:t>
            </a:r>
          </a:p>
          <a:p>
            <a:r>
              <a:rPr lang="en-AU" dirty="0"/>
              <a:t>Focus Point</a:t>
            </a:r>
          </a:p>
          <a:p>
            <a:r>
              <a:rPr lang="en-AU" dirty="0"/>
              <a:t>Aperture</a:t>
            </a:r>
          </a:p>
          <a:p>
            <a:r>
              <a:rPr lang="en-AU" dirty="0"/>
              <a:t>White Balance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14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D1321-777E-4F8A-962E-91438204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Software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B5947-D423-4B58-95F8-9AB21329A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i="1" dirty="0"/>
              <a:t>Used to Stitch</a:t>
            </a:r>
            <a:r>
              <a:rPr lang="en-AU" dirty="0"/>
              <a:t> or </a:t>
            </a:r>
            <a:r>
              <a:rPr lang="en-AU" i="1" dirty="0"/>
              <a:t>Merge</a:t>
            </a:r>
            <a:r>
              <a:rPr lang="en-AU" dirty="0"/>
              <a:t> different images</a:t>
            </a:r>
          </a:p>
          <a:p>
            <a:r>
              <a:rPr lang="en-AU" i="1" dirty="0"/>
              <a:t>Used to Crop</a:t>
            </a:r>
            <a:r>
              <a:rPr lang="en-AU" dirty="0"/>
              <a:t> to a particular format or size</a:t>
            </a:r>
          </a:p>
          <a:p>
            <a:endParaRPr lang="en-AU" dirty="0"/>
          </a:p>
          <a:p>
            <a:r>
              <a:rPr lang="en-AU" i="1" dirty="0"/>
              <a:t>Some software for making Panorama Images</a:t>
            </a:r>
          </a:p>
          <a:p>
            <a:pPr lvl="1"/>
            <a:r>
              <a:rPr lang="en-US" dirty="0"/>
              <a:t>Adobe Photoshop and Lightroom</a:t>
            </a:r>
          </a:p>
          <a:p>
            <a:pPr lvl="2"/>
            <a:r>
              <a:rPr lang="en-AU" dirty="0">
                <a:hlinkClick r:id="rId2"/>
              </a:rPr>
              <a:t>https://www.adobe.com/au/creativecloud/plans.html</a:t>
            </a:r>
            <a:r>
              <a:rPr lang="en-AU" dirty="0"/>
              <a:t> </a:t>
            </a:r>
          </a:p>
          <a:p>
            <a:pPr lvl="1"/>
            <a:r>
              <a:rPr lang="en-US" dirty="0" err="1"/>
              <a:t>GigaPan</a:t>
            </a:r>
            <a:r>
              <a:rPr lang="en-US" dirty="0"/>
              <a:t> Stitch</a:t>
            </a:r>
          </a:p>
          <a:p>
            <a:pPr lvl="2"/>
            <a:r>
              <a:rPr lang="en-US" dirty="0">
                <a:hlinkClick r:id="rId3"/>
              </a:rPr>
              <a:t>http://www.gigapan.com/cms/support/download-gigapan-stitch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Hugin</a:t>
            </a:r>
          </a:p>
          <a:p>
            <a:pPr lvl="2"/>
            <a:r>
              <a:rPr lang="en-US" dirty="0">
                <a:hlinkClick r:id="rId4"/>
              </a:rPr>
              <a:t>https://hugin.sourceforge.io/download/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Panorama Stitcher Mini (Mac)</a:t>
            </a:r>
          </a:p>
          <a:p>
            <a:pPr lvl="2"/>
            <a:r>
              <a:rPr lang="en-US" dirty="0">
                <a:hlinkClick r:id="rId5"/>
              </a:rPr>
              <a:t>https://www.panoramastitcher.com/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PTGUI Pro</a:t>
            </a:r>
          </a:p>
          <a:p>
            <a:pPr lvl="2"/>
            <a:r>
              <a:rPr lang="en-US" dirty="0">
                <a:hlinkClick r:id="rId6"/>
              </a:rPr>
              <a:t>https://ptgui.com/download.html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3981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C663D-D2BE-4EFA-A568-39283F31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Software : Adobe </a:t>
            </a:r>
            <a:r>
              <a:rPr lang="en-AU" dirty="0" err="1"/>
              <a:t>PhotoShop</a:t>
            </a:r>
            <a:r>
              <a:rPr lang="en-AU" dirty="0"/>
              <a:t> : </a:t>
            </a:r>
            <a:r>
              <a:rPr lang="en-AU" dirty="0" err="1"/>
              <a:t>Photomerge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7750EA-E2F2-4AF2-88FC-66A37F83B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40" y="1473742"/>
            <a:ext cx="7159156" cy="5417095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8C0B44-30C3-4A80-A542-3C890B3D95D4}"/>
              </a:ext>
            </a:extLst>
          </p:cNvPr>
          <p:cNvSpPr/>
          <p:nvPr/>
        </p:nvSpPr>
        <p:spPr>
          <a:xfrm>
            <a:off x="5496637" y="3244334"/>
            <a:ext cx="1198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77777"/>
                </a:solidFill>
                <a:latin typeface="craft_gothic_boldcondensed"/>
              </a:rPr>
              <a:t>Photoshop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193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DE6AA-6F0B-CC77-8639-CD9EF9A7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Ratio(s)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1B2EC-90FF-63EA-9805-8564E60C1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AU" dirty="0"/>
              <a:t>Widescreen Cinema has usually been based on 35mm film dimensions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Example of </a:t>
            </a:r>
            <a:r>
              <a:rPr lang="en-AU" dirty="0" err="1"/>
              <a:t>Polyvision</a:t>
            </a:r>
            <a:r>
              <a:rPr lang="en-AU" dirty="0"/>
              <a:t> 4:1</a:t>
            </a:r>
          </a:p>
          <a:p>
            <a:pPr lvl="1"/>
            <a:r>
              <a:rPr lang="en-US" dirty="0"/>
              <a:t>Kiesza - What Is Love (Official Video)</a:t>
            </a:r>
          </a:p>
          <a:p>
            <a:pPr lvl="1"/>
            <a:r>
              <a:rPr lang="en-AU" dirty="0">
                <a:hlinkClick r:id="rId2"/>
              </a:rPr>
              <a:t>https://www.youtube.com/watch?v=Y-01dsXDqGE</a:t>
            </a:r>
            <a:r>
              <a:rPr lang="en-AU" dirty="0"/>
              <a:t> </a:t>
            </a:r>
          </a:p>
          <a:p>
            <a:r>
              <a:rPr lang="en-AU" dirty="0"/>
              <a:t>Further Reading</a:t>
            </a:r>
          </a:p>
          <a:p>
            <a:pPr lvl="1"/>
            <a:r>
              <a:rPr lang="en-AU" dirty="0"/>
              <a:t>Aspect ratio (image)</a:t>
            </a:r>
          </a:p>
          <a:p>
            <a:pPr lvl="1"/>
            <a:r>
              <a:rPr lang="en-AU" dirty="0">
                <a:hlinkClick r:id="rId3"/>
              </a:rPr>
              <a:t>https://en.wikipedia.org/wiki/Aspect_ratio_(image)#2.00:1,_2.20:1,_2.35:1,_2.39:1,_2.40:1,_2.55:1,_2.76:1_and_21:9_standard_widescreen</a:t>
            </a:r>
            <a:endParaRPr lang="en-AU" dirty="0"/>
          </a:p>
          <a:p>
            <a:pPr lvl="1"/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1562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B158AB-9105-F4DA-377F-2589B5CBF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4550"/>
            <a:ext cx="12192000" cy="4161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DE6AA-6F0B-CC77-8639-CD9EF9A7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Ratio : Anamorphic : Cinematic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1B2EC-90FF-63EA-9805-8564E60C1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956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D18C-173F-4553-BA11-51D04460C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use Panorama Format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40281-CBE6-4F4A-8FA7-2DC0F9E5B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Big, Wide View</a:t>
            </a:r>
          </a:p>
          <a:p>
            <a:r>
              <a:rPr lang="en-AU" dirty="0"/>
              <a:t>Beyond Square and Standard Image Sensor Ratios</a:t>
            </a:r>
          </a:p>
          <a:p>
            <a:r>
              <a:rPr lang="en-AU" dirty="0"/>
              <a:t>Emotional Response. Cinematic. Dramatic</a:t>
            </a:r>
          </a:p>
          <a:p>
            <a:r>
              <a:rPr lang="en-AU" dirty="0"/>
              <a:t>High Resolution images.  Poster Prints, similar to 35mm enlargements.</a:t>
            </a:r>
          </a:p>
          <a:p>
            <a:pPr lvl="1"/>
            <a:r>
              <a:rPr lang="en-AU" dirty="0"/>
              <a:t>See Sydney Harbour image taken from a disposable panoramic camera</a:t>
            </a:r>
          </a:p>
          <a:p>
            <a:pPr lvl="1"/>
            <a:r>
              <a:rPr lang="en-AU" dirty="0"/>
              <a:t>See Next : Ferrari from Shoot For A Cause.  Image stitching exercise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3087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1A1FB5-4255-D80A-9FCF-4805B5002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" y="1730375"/>
            <a:ext cx="11496675" cy="476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B3EDD-E0BF-431F-8E4E-1C69D085E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Ratio : Silver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872DB4-ECA0-4BD0-B595-CFAE02FEF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17" y="2456619"/>
            <a:ext cx="2593015" cy="194476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6968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F701-6F22-0C86-18E6-A454350FC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Ratio : Golden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E8B9FF-94D5-F29B-8524-C56CFE7A3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68" y="1690688"/>
            <a:ext cx="70404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29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B3EDD-E0BF-431F-8E4E-1C69D085E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Ratio : Golden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3ECBCB-795E-43FC-8410-356773E2B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17" y="281402"/>
            <a:ext cx="3706907" cy="24354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F96701-683F-4530-8CAC-7B20B9C02A26}"/>
              </a:ext>
            </a:extLst>
          </p:cNvPr>
          <p:cNvSpPr txBox="1"/>
          <p:nvPr/>
        </p:nvSpPr>
        <p:spPr>
          <a:xfrm>
            <a:off x="4409207" y="4508811"/>
            <a:ext cx="1804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Vitruvian Man</a:t>
            </a:r>
          </a:p>
          <a:p>
            <a:r>
              <a:rPr lang="en-AU" dirty="0"/>
              <a:t>Leonardo Davinci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F113F9-AFCB-2CCA-0547-40A48F3D7DCC}"/>
              </a:ext>
            </a:extLst>
          </p:cNvPr>
          <p:cNvSpPr txBox="1"/>
          <p:nvPr/>
        </p:nvSpPr>
        <p:spPr>
          <a:xfrm>
            <a:off x="1019829" y="5596324"/>
            <a:ext cx="7534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Further Reading</a:t>
            </a:r>
            <a:endParaRPr lang="en-AU" dirty="0"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hlinkClick r:id="rId3"/>
              </a:rPr>
              <a:t>https://en.wikipedia.org/wiki/Golden_ratio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hlinkClick r:id="rId4"/>
              </a:rPr>
              <a:t>https://www.adobe.com/creativecloud/design/discover/golden-ratio.html</a:t>
            </a:r>
            <a:r>
              <a:rPr lang="en-AU" dirty="0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ADEDE-EA5B-2A09-BE6A-25E3AA22F98C}"/>
              </a:ext>
            </a:extLst>
          </p:cNvPr>
          <p:cNvSpPr txBox="1"/>
          <p:nvPr/>
        </p:nvSpPr>
        <p:spPr>
          <a:xfrm>
            <a:off x="841955" y="4508811"/>
            <a:ext cx="3036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The Golden Ratio is often</a:t>
            </a:r>
          </a:p>
          <a:p>
            <a:pPr algn="ctr"/>
            <a:r>
              <a:rPr lang="en-AU" dirty="0"/>
              <a:t>found and replicated in nature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92CF3C-8A7B-19CA-581C-EA665C6D1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60" y="1307553"/>
            <a:ext cx="6019799" cy="3009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97303A-856C-6E04-DCBE-32D444547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7809" y="2725803"/>
            <a:ext cx="3435722" cy="34357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658C96-0C60-D342-6252-88D57BBF2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74" y="2737160"/>
            <a:ext cx="3435722" cy="343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37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D19E0-B9BC-4B9A-97AD-7189C165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Rule of : Seven’s : New Composition Rules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2397C-B793-4208-9BB9-779031BA4B16}"/>
              </a:ext>
            </a:extLst>
          </p:cNvPr>
          <p:cNvSpPr txBox="1"/>
          <p:nvPr/>
        </p:nvSpPr>
        <p:spPr>
          <a:xfrm>
            <a:off x="3029069" y="5934670"/>
            <a:ext cx="6133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Building on from the numbers…</a:t>
            </a:r>
          </a:p>
          <a:p>
            <a:r>
              <a:rPr lang="en-AU" dirty="0"/>
              <a:t>Rule of Seven’s.  Still a Prime Number.  Still an Odd Number.</a:t>
            </a:r>
          </a:p>
          <a:p>
            <a:pPr algn="ctr"/>
            <a:r>
              <a:rPr lang="en-AU" dirty="0"/>
              <a:t>Odd numbers seem to be ‘visually pleasing’ to people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A6C45-3A5D-B258-5558-D0247130B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900"/>
            <a:ext cx="12192000" cy="416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25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F27C7-91F7-BE5F-40CB-E6666976F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Panorama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56D8C-6E73-9F12-6FCE-C06C7A660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Soma samples of image stitching</a:t>
            </a:r>
          </a:p>
        </p:txBody>
      </p:sp>
    </p:spTree>
    <p:extLst>
      <p:ext uri="{BB962C8B-B14F-4D97-AF65-F5344CB8AC3E}">
        <p14:creationId xmlns:p14="http://schemas.microsoft.com/office/powerpoint/2010/main" val="2348048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8F161E-DE5F-471D-982B-FCA2E0620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483"/>
            <a:ext cx="12192000" cy="5618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158002-C73C-46DC-BF4D-C32B8D5288C4}"/>
              </a:ext>
            </a:extLst>
          </p:cNvPr>
          <p:cNvSpPr txBox="1"/>
          <p:nvPr/>
        </p:nvSpPr>
        <p:spPr>
          <a:xfrm>
            <a:off x="3627215" y="6382650"/>
            <a:ext cx="493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Pines Flora and Fauna Reserve : 10 images stitched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8BD6A-5FFD-66C0-5EA4-90214CF4C5D6}"/>
              </a:ext>
            </a:extLst>
          </p:cNvPr>
          <p:cNvSpPr txBox="1"/>
          <p:nvPr/>
        </p:nvSpPr>
        <p:spPr>
          <a:xfrm>
            <a:off x="564776" y="179291"/>
            <a:ext cx="97804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/>
              <a:t>Pines Flora and Fauna Reserve : Frankston</a:t>
            </a:r>
          </a:p>
        </p:txBody>
      </p:sp>
    </p:spTree>
    <p:extLst>
      <p:ext uri="{BB962C8B-B14F-4D97-AF65-F5344CB8AC3E}">
        <p14:creationId xmlns:p14="http://schemas.microsoft.com/office/powerpoint/2010/main" val="3729771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2399-2886-4CCD-A6D3-DBE25A82C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0"/>
            <a:ext cx="10515600" cy="1325563"/>
          </a:xfrm>
        </p:spPr>
        <p:txBody>
          <a:bodyPr/>
          <a:lstStyle/>
          <a:p>
            <a:r>
              <a:rPr lang="en-US" dirty="0" err="1"/>
              <a:t>Yarra</a:t>
            </a:r>
            <a:r>
              <a:rPr lang="en-US" dirty="0"/>
              <a:t> River Sunset : Melbourne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BAC593-F5C3-405B-8D36-C12611AE4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19525"/>
            <a:ext cx="10515600" cy="316353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110130-5B13-42E3-A0CC-BEC3AB660D7B}"/>
              </a:ext>
            </a:extLst>
          </p:cNvPr>
          <p:cNvSpPr txBox="1"/>
          <p:nvPr/>
        </p:nvSpPr>
        <p:spPr>
          <a:xfrm>
            <a:off x="4057172" y="5955820"/>
            <a:ext cx="424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Yarra River at Sunset :  ~ 50 images stitched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288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73018-4FF4-400D-861B-1145D1403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2EB2B6-3440-4C4B-AF6B-C73226ABB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49" y="365125"/>
            <a:ext cx="8508831" cy="58832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148BD4-DA2C-4264-990F-B1C811318B5D}"/>
              </a:ext>
            </a:extLst>
          </p:cNvPr>
          <p:cNvSpPr txBox="1"/>
          <p:nvPr/>
        </p:nvSpPr>
        <p:spPr>
          <a:xfrm>
            <a:off x="2506600" y="6308209"/>
            <a:ext cx="738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101 Collins Street : Gold Plated Contemplation Pool : distortions. ~ 40 images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4DB503-9103-A2B1-C21D-4AAC9B6E091E}"/>
              </a:ext>
            </a:extLst>
          </p:cNvPr>
          <p:cNvSpPr txBox="1"/>
          <p:nvPr/>
        </p:nvSpPr>
        <p:spPr>
          <a:xfrm>
            <a:off x="0" y="0"/>
            <a:ext cx="32810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000" dirty="0"/>
              <a:t>Golden</a:t>
            </a:r>
          </a:p>
          <a:p>
            <a:pPr algn="ctr"/>
            <a:r>
              <a:rPr lang="en-AU" sz="4000" dirty="0"/>
              <a:t>Contemplation</a:t>
            </a:r>
          </a:p>
          <a:p>
            <a:pPr algn="ctr"/>
            <a:r>
              <a:rPr lang="en-AU" sz="4000" dirty="0"/>
              <a:t>Pools</a:t>
            </a:r>
          </a:p>
          <a:p>
            <a:pPr algn="ctr"/>
            <a:r>
              <a:rPr lang="en-AU" sz="4000" dirty="0"/>
              <a:t>Melbourne</a:t>
            </a:r>
          </a:p>
        </p:txBody>
      </p:sp>
    </p:spTree>
    <p:extLst>
      <p:ext uri="{BB962C8B-B14F-4D97-AF65-F5344CB8AC3E}">
        <p14:creationId xmlns:p14="http://schemas.microsoft.com/office/powerpoint/2010/main" val="167155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47476-02DC-46C8-819A-695FB558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55"/>
            <a:ext cx="10515600" cy="1325563"/>
          </a:xfrm>
        </p:spPr>
        <p:txBody>
          <a:bodyPr/>
          <a:lstStyle/>
          <a:p>
            <a:r>
              <a:rPr lang="en-US" dirty="0"/>
              <a:t>Shelly Beach : Portsea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E42DD4-50D4-4E4A-8C62-8283C3D76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1360287"/>
            <a:ext cx="11891958" cy="497356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773BAB-0690-4C05-A758-20F762C4762A}"/>
              </a:ext>
            </a:extLst>
          </p:cNvPr>
          <p:cNvSpPr txBox="1"/>
          <p:nvPr/>
        </p:nvSpPr>
        <p:spPr>
          <a:xfrm>
            <a:off x="2885570" y="6395904"/>
            <a:ext cx="752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A trip on the Pier at Shelley’s Beach, Portsea.  Cropped.  Silver ratio.  Rule of 7’s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560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57A6B-06BA-484E-A3C6-28357724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0"/>
            <a:ext cx="10515600" cy="1325563"/>
          </a:xfrm>
        </p:spPr>
        <p:txBody>
          <a:bodyPr/>
          <a:lstStyle/>
          <a:p>
            <a:r>
              <a:rPr lang="en-US" dirty="0"/>
              <a:t>Shearing Shed : Balranald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61D7383C-E3B2-423D-B281-7BECFEEA9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9121"/>
            <a:ext cx="12192000" cy="531222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F7D03-2475-4080-ACAC-196C8C3A68FD}"/>
              </a:ext>
            </a:extLst>
          </p:cNvPr>
          <p:cNvSpPr txBox="1"/>
          <p:nvPr/>
        </p:nvSpPr>
        <p:spPr>
          <a:xfrm>
            <a:off x="3142723" y="6409156"/>
            <a:ext cx="590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Woolshed at Balranald.  Lake Mungo trip.  25 Images stitched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60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459F8-30B2-41F2-84AB-635B9A096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Panoramic Format.  10 Images Stitched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268D1-8B92-4FD9-8D7B-740ACE2E5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EC13D-0315-4607-B7F5-299547A9E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295"/>
            <a:ext cx="12192000" cy="406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13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5F44-3460-4975-9DFB-12D07529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1"/>
            <a:ext cx="10515600" cy="1325563"/>
          </a:xfrm>
        </p:spPr>
        <p:txBody>
          <a:bodyPr/>
          <a:lstStyle/>
          <a:p>
            <a:r>
              <a:rPr lang="en-US" dirty="0"/>
              <a:t>Plane Underwater : </a:t>
            </a:r>
            <a:r>
              <a:rPr lang="en-US" dirty="0" err="1"/>
              <a:t>Truk</a:t>
            </a:r>
            <a:r>
              <a:rPr lang="en-US" dirty="0"/>
              <a:t> Lagoon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7FEDCD-6C2E-4669-91CC-38FBDBB09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1519311"/>
            <a:ext cx="11891959" cy="497356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A8818D-F8F8-4AA7-8236-0AACD4908F11}"/>
              </a:ext>
            </a:extLst>
          </p:cNvPr>
          <p:cNvSpPr txBox="1"/>
          <p:nvPr/>
        </p:nvSpPr>
        <p:spPr>
          <a:xfrm>
            <a:off x="4351596" y="6492875"/>
            <a:ext cx="496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Sunken Plane at </a:t>
            </a:r>
            <a:r>
              <a:rPr lang="en-AU" dirty="0" err="1"/>
              <a:t>Truk</a:t>
            </a:r>
            <a:r>
              <a:rPr lang="en-AU" dirty="0"/>
              <a:t> Lagoon.  Cropped.  Rule of 7’s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903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6ED4-74E3-4DA0-BF1D-C03CE29B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6"/>
            <a:ext cx="10515600" cy="1325563"/>
          </a:xfrm>
        </p:spPr>
        <p:txBody>
          <a:bodyPr/>
          <a:lstStyle/>
          <a:p>
            <a:r>
              <a:rPr lang="en-US" dirty="0" err="1"/>
              <a:t>Nutfield</a:t>
            </a:r>
            <a:r>
              <a:rPr lang="en-US" dirty="0"/>
              <a:t> : Molesworth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DDFA1A-510C-4276-9D12-67E89CE63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6" y="1519311"/>
            <a:ext cx="11877168" cy="497356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7F776-97CA-4560-9A29-5CE0A497847A}"/>
              </a:ext>
            </a:extLst>
          </p:cNvPr>
          <p:cNvSpPr txBox="1"/>
          <p:nvPr/>
        </p:nvSpPr>
        <p:spPr>
          <a:xfrm>
            <a:off x="3069291" y="6474726"/>
            <a:ext cx="603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Fog Coming Up The Valley.  Cropped.  Silver Ratio. Rule of 7’s.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06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C66F-F80B-4BB3-8722-842113F4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2"/>
            <a:ext cx="10515600" cy="1325563"/>
          </a:xfrm>
        </p:spPr>
        <p:txBody>
          <a:bodyPr/>
          <a:lstStyle/>
          <a:p>
            <a:r>
              <a:rPr lang="en-US" dirty="0"/>
              <a:t>Melbourne University Underground Carpark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8DF7EF-9344-4917-8006-0294E53A0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0" y="1241960"/>
            <a:ext cx="11939232" cy="519097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6A5B0A-0EFC-4BBB-8EC6-D274B21686D8}"/>
              </a:ext>
            </a:extLst>
          </p:cNvPr>
          <p:cNvSpPr txBox="1"/>
          <p:nvPr/>
        </p:nvSpPr>
        <p:spPr>
          <a:xfrm>
            <a:off x="741521" y="6432524"/>
            <a:ext cx="1070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Melbourne University Carpark.  Scene from Mad Max. Melbourne Uni Engineering Students. ~ 20 images stitched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085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87C3-8ED5-486D-B186-35C9EF0C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AC104-FF3D-4081-B8C8-97815F313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 Brief History of Panoramic Photography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https://www.loc.gov/collections/panoramic-photographs/articles-and-essays/a-brief-history-of-panoramic-photography/</a:t>
            </a:r>
          </a:p>
          <a:p>
            <a:r>
              <a:rPr lang="en-AU" dirty="0"/>
              <a:t>Australian Photography : Wide, wider, widest – A history of panoramic cameras</a:t>
            </a:r>
          </a:p>
          <a:p>
            <a:pPr lvl="1"/>
            <a:r>
              <a:rPr lang="en-AU" dirty="0">
                <a:hlinkClick r:id="rId3"/>
              </a:rPr>
              <a:t>http://www.australianphotography.com/news/wide-wider-widest-a-history-of-panoramic-cameras#GS4TTVHRHQiFr6fi.99</a:t>
            </a:r>
            <a:r>
              <a:rPr lang="en-AU" dirty="0"/>
              <a:t> </a:t>
            </a:r>
          </a:p>
          <a:p>
            <a:r>
              <a:rPr lang="en-AU" dirty="0"/>
              <a:t>Martin Bailey Photography : Shooting for Stitched Panoramas &amp; Avoiding Parallax Shift (Podcast 452)</a:t>
            </a:r>
          </a:p>
          <a:p>
            <a:pPr lvl="1"/>
            <a:r>
              <a:rPr lang="en-US" dirty="0">
                <a:hlinkClick r:id="rId2"/>
              </a:rPr>
              <a:t>https://martinbaileyphotography.com/2014/12/14/shooting-for-stitched-panoramas-avoiding-parallax-shift-podcast-452/</a:t>
            </a:r>
            <a:endParaRPr lang="en-US" dirty="0"/>
          </a:p>
          <a:p>
            <a:r>
              <a:rPr lang="en-US" dirty="0"/>
              <a:t>Really Right Stuff : Eliminate Parallax</a:t>
            </a:r>
          </a:p>
          <a:p>
            <a:pPr lvl="1"/>
            <a:r>
              <a:rPr lang="en-US" dirty="0">
                <a:hlinkClick r:id="rId4"/>
              </a:rPr>
              <a:t>https://www.reallyrightstuff.com/eliminate-parallax</a:t>
            </a:r>
            <a:r>
              <a:rPr lang="en-US" dirty="0"/>
              <a:t> </a:t>
            </a:r>
          </a:p>
          <a:p>
            <a:r>
              <a:rPr lang="en-AU" dirty="0"/>
              <a:t>The Perfect Panorama : Top Panorama Problem #4: Stitching Errors</a:t>
            </a:r>
          </a:p>
          <a:p>
            <a:pPr lvl="1"/>
            <a:r>
              <a:rPr lang="en-AU" dirty="0">
                <a:hlinkClick r:id="rId5"/>
              </a:rPr>
              <a:t>http://www.theperfectpanorama.com/articles/problem-4-stitching.html</a:t>
            </a:r>
            <a:r>
              <a:rPr lang="en-AU" dirty="0"/>
              <a:t> </a:t>
            </a:r>
          </a:p>
          <a:p>
            <a:r>
              <a:rPr lang="en-US" dirty="0"/>
              <a:t>SmugMug : Finding the nodal Point of your Lens</a:t>
            </a:r>
          </a:p>
          <a:p>
            <a:pPr lvl="1"/>
            <a:r>
              <a:rPr lang="en-US" dirty="0">
                <a:hlinkClick r:id="rId6"/>
              </a:rPr>
              <a:t>https://dgrin.smugmug.com/Tutorials/Shooting-Tech-and-Tips/Finding-The-Nodal-Point-of/</a:t>
            </a:r>
            <a:r>
              <a:rPr lang="en-US" dirty="0"/>
              <a:t> </a:t>
            </a:r>
          </a:p>
          <a:p>
            <a:pPr lvl="1"/>
            <a:endParaRPr lang="en-AU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34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D4B6F-4031-4023-A009-35B36C2E2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Reference : 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567C7-3EA2-4CD8-9D56-33F15F293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You Tube : Secrets of Shooting and Retouching Urban Landscapes - PLP #103 by Serge </a:t>
            </a:r>
            <a:r>
              <a:rPr lang="en-AU" dirty="0" err="1"/>
              <a:t>Ramelli</a:t>
            </a:r>
            <a:endParaRPr lang="en-AU" dirty="0"/>
          </a:p>
          <a:p>
            <a:pPr lvl="1"/>
            <a:r>
              <a:rPr lang="en-AU" dirty="0">
                <a:hlinkClick r:id="rId2"/>
              </a:rPr>
              <a:t>https://www.youtube.com/watch?v=zJOg_DdklwQ&amp;feature=em-uploademail</a:t>
            </a:r>
            <a:r>
              <a:rPr lang="en-AU" dirty="0"/>
              <a:t> </a:t>
            </a:r>
          </a:p>
          <a:p>
            <a:r>
              <a:rPr lang="en-AU" dirty="0"/>
              <a:t>Adobe : Create panoramic images with </a:t>
            </a:r>
            <a:r>
              <a:rPr lang="en-AU" dirty="0" err="1"/>
              <a:t>Photomerge</a:t>
            </a:r>
            <a:r>
              <a:rPr lang="en-AU" dirty="0"/>
              <a:t> </a:t>
            </a:r>
          </a:p>
          <a:p>
            <a:pPr lvl="1"/>
            <a:r>
              <a:rPr lang="en-AU" dirty="0">
                <a:hlinkClick r:id="rId3"/>
              </a:rPr>
              <a:t>https://helpx.adobe.com/au/photoshop/using/create-panoramic-images-photomerge.html</a:t>
            </a:r>
            <a:r>
              <a:rPr lang="en-AU" dirty="0"/>
              <a:t> </a:t>
            </a:r>
          </a:p>
          <a:p>
            <a:r>
              <a:rPr lang="en-US" dirty="0"/>
              <a:t>Have Camera Will Travel : Best Panorama Software for Stitching Images</a:t>
            </a:r>
          </a:p>
          <a:p>
            <a:pPr lvl="1"/>
            <a:r>
              <a:rPr lang="en-AU" dirty="0">
                <a:hlinkClick r:id="rId4"/>
              </a:rPr>
              <a:t>https://havecamerawilltravel.com/photographer/panorama-stitching-best-apps/</a:t>
            </a:r>
            <a:r>
              <a:rPr lang="en-AU" dirty="0"/>
              <a:t> </a:t>
            </a:r>
          </a:p>
          <a:p>
            <a:r>
              <a:rPr lang="en-AU" dirty="0"/>
              <a:t>Wikipedia : Silver Ratio</a:t>
            </a:r>
          </a:p>
          <a:p>
            <a:pPr lvl="1"/>
            <a:r>
              <a:rPr lang="en-AU" dirty="0">
                <a:hlinkClick r:id="rId5"/>
              </a:rPr>
              <a:t>https://en.wikipedia.org/wiki/Silver_ratio</a:t>
            </a:r>
            <a:endParaRPr lang="en-AU" dirty="0"/>
          </a:p>
          <a:p>
            <a:r>
              <a:rPr lang="en-AU" dirty="0"/>
              <a:t>Wikipedia : Golden Ratio</a:t>
            </a:r>
          </a:p>
          <a:p>
            <a:pPr lvl="1"/>
            <a:r>
              <a:rPr lang="en-AU" dirty="0">
                <a:hlinkClick r:id="rId6"/>
              </a:rPr>
              <a:t>https://en.wikipedia.org/wiki/Golden_ratio</a:t>
            </a:r>
            <a:r>
              <a:rPr lang="en-AU" dirty="0"/>
              <a:t> </a:t>
            </a:r>
          </a:p>
          <a:p>
            <a:pPr marL="0" indent="0">
              <a:buNone/>
            </a:pPr>
            <a:r>
              <a:rPr lang="en-AU" dirty="0"/>
              <a:t>Japan Style : The Silver Ratio and Japan</a:t>
            </a:r>
          </a:p>
          <a:p>
            <a:pPr marL="457200" lvl="1" indent="0">
              <a:buNone/>
            </a:pPr>
            <a:r>
              <a:rPr lang="en-AU" dirty="0">
                <a:hlinkClick r:id="rId7"/>
              </a:rPr>
              <a:t>http://www.japanstyle.info/08/entry20628.html</a:t>
            </a:r>
            <a:r>
              <a:rPr lang="en-AU" dirty="0"/>
              <a:t> </a:t>
            </a:r>
          </a:p>
          <a:p>
            <a:pPr lvl="1"/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297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F50CC-EE74-4AA9-A350-A8681698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Techniques – hand held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2BC8D-8142-4CCD-8BDA-372DE0415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Guestimate</a:t>
            </a:r>
          </a:p>
          <a:p>
            <a:r>
              <a:rPr lang="en-AU" dirty="0"/>
              <a:t>Use reference in subject</a:t>
            </a:r>
          </a:p>
          <a:p>
            <a:r>
              <a:rPr lang="en-AU" dirty="0"/>
              <a:t>Rotate camera around same</a:t>
            </a:r>
          </a:p>
          <a:p>
            <a:pPr lvl="1"/>
            <a:r>
              <a:rPr lang="en-AU" dirty="0"/>
              <a:t>Pivot point</a:t>
            </a:r>
          </a:p>
          <a:p>
            <a:pPr lvl="1"/>
            <a:r>
              <a:rPr lang="en-AU" dirty="0"/>
              <a:t>Rotational axis</a:t>
            </a:r>
          </a:p>
          <a:p>
            <a:r>
              <a:rPr lang="en-AU" dirty="0"/>
              <a:t>Let software do the hard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83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280C2-ED43-4363-B09A-18363E9E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Techniques - Tripod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85268-18C0-4C33-89D1-C1282FB10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Tools</a:t>
            </a:r>
          </a:p>
          <a:p>
            <a:pPr lvl="1"/>
            <a:r>
              <a:rPr lang="en-AU" dirty="0"/>
              <a:t>Panoramic Photo Nodal slide</a:t>
            </a:r>
          </a:p>
          <a:p>
            <a:pPr lvl="1"/>
            <a:r>
              <a:rPr lang="en-AU" dirty="0"/>
              <a:t>Geared Head (repeatable accuracy for overlapping)</a:t>
            </a:r>
          </a:p>
          <a:p>
            <a:pPr lvl="2"/>
            <a:r>
              <a:rPr lang="en-AU" dirty="0" err="1"/>
              <a:t>Manfroto</a:t>
            </a:r>
            <a:r>
              <a:rPr lang="en-AU" dirty="0"/>
              <a:t>, </a:t>
            </a:r>
            <a:r>
              <a:rPr lang="en-AU" dirty="0" err="1"/>
              <a:t>Arca</a:t>
            </a:r>
            <a:r>
              <a:rPr lang="en-AU" dirty="0"/>
              <a:t> Swiss, </a:t>
            </a:r>
            <a:r>
              <a:rPr lang="en-AU" dirty="0" err="1"/>
              <a:t>Sunwayfoto</a:t>
            </a:r>
            <a:r>
              <a:rPr lang="en-AU" dirty="0"/>
              <a:t>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10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6B5F0-1FD3-409B-9F46-A3A232C44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E6C7E-E5DC-48B8-96AE-6EAB17B3E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Why</a:t>
            </a:r>
          </a:p>
          <a:p>
            <a:r>
              <a:rPr lang="en-AU" dirty="0"/>
              <a:t>How</a:t>
            </a:r>
          </a:p>
          <a:p>
            <a:r>
              <a:rPr lang="en-AU" dirty="0"/>
              <a:t>History</a:t>
            </a:r>
          </a:p>
          <a:p>
            <a:r>
              <a:rPr lang="en-AU" dirty="0"/>
              <a:t>Considerations</a:t>
            </a:r>
          </a:p>
          <a:p>
            <a:r>
              <a:rPr lang="en-AU" dirty="0"/>
              <a:t>Techniques</a:t>
            </a:r>
          </a:p>
          <a:p>
            <a:r>
              <a:rPr lang="en-AU" dirty="0"/>
              <a:t>Tools – Hardware</a:t>
            </a:r>
          </a:p>
          <a:p>
            <a:r>
              <a:rPr lang="en-AU" dirty="0"/>
              <a:t>Tools – Software</a:t>
            </a:r>
          </a:p>
          <a:p>
            <a:r>
              <a:rPr lang="en-AU" dirty="0"/>
              <a:t>Display Aperture</a:t>
            </a:r>
          </a:p>
          <a:p>
            <a:r>
              <a:rPr lang="en-AU" dirty="0"/>
              <a:t>References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5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CF66E-98E2-4721-8E55-3218146E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697F1-2B96-47CE-B468-4D5121A72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Cinema</a:t>
            </a:r>
          </a:p>
          <a:p>
            <a:pPr lvl="1"/>
            <a:r>
              <a:rPr lang="en-AU" dirty="0"/>
              <a:t>Widescreen was developed to compete with the introduction of television’s square screen, being seen in the home</a:t>
            </a:r>
          </a:p>
          <a:p>
            <a:pPr lvl="1"/>
            <a:r>
              <a:rPr lang="en-AU" dirty="0"/>
              <a:t>A commercial / marketing decision to differentiate cinema from TV and give people a reason to return / continue going to the cinema</a:t>
            </a:r>
          </a:p>
          <a:p>
            <a:r>
              <a:rPr lang="en-US" dirty="0"/>
              <a:t>Photography</a:t>
            </a:r>
          </a:p>
          <a:p>
            <a:pPr lvl="1"/>
            <a:r>
              <a:rPr lang="en-AU" dirty="0"/>
              <a:t>As long as photos have been taken</a:t>
            </a:r>
          </a:p>
          <a:p>
            <a:pPr lvl="1"/>
            <a:r>
              <a:rPr lang="en-AU" dirty="0"/>
              <a:t>Early panoramas were made by placing two or more daguerreotype plates side-by-side</a:t>
            </a:r>
          </a:p>
        </p:txBody>
      </p:sp>
    </p:spTree>
    <p:extLst>
      <p:ext uri="{BB962C8B-B14F-4D97-AF65-F5344CB8AC3E}">
        <p14:creationId xmlns:p14="http://schemas.microsoft.com/office/powerpoint/2010/main" val="111373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EB4F7-943E-4BA0-BC1E-08096730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Equipment : Dedicated Cameras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50637-AD6B-42CA-8CB4-CC3EF04A1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Rolling Lens moves across the negative or sensor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651BB8-8A76-425A-9652-7A7CDD5C7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14" y="2276514"/>
            <a:ext cx="3810000" cy="3238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C20D9A-13B4-40C0-8973-5E7FD9AF0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7" y="2823449"/>
            <a:ext cx="3810000" cy="24669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14FF0B-C2A3-4BA6-9D8D-45C6044A1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14" y="2886869"/>
            <a:ext cx="38100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86D3AB-F11C-459B-949E-E2DF37D156C7}"/>
              </a:ext>
            </a:extLst>
          </p:cNvPr>
          <p:cNvSpPr txBox="1"/>
          <p:nvPr/>
        </p:nvSpPr>
        <p:spPr>
          <a:xfrm>
            <a:off x="1902690" y="5807631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Fuji 35mm Film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FA324C-D5DB-4AEE-A9B8-D8352A1BFC98}"/>
              </a:ext>
            </a:extLst>
          </p:cNvPr>
          <p:cNvSpPr txBox="1"/>
          <p:nvPr/>
        </p:nvSpPr>
        <p:spPr>
          <a:xfrm>
            <a:off x="5645396" y="585619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16mm Film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53FD8F-CA17-49F4-B464-718953E32D73}"/>
              </a:ext>
            </a:extLst>
          </p:cNvPr>
          <p:cNvSpPr txBox="1"/>
          <p:nvPr/>
        </p:nvSpPr>
        <p:spPr>
          <a:xfrm>
            <a:off x="9248059" y="5851882"/>
            <a:ext cx="241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Underwater 35mm Film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61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11B3-F251-4452-8CBD-9030D08C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Equipment : Standard Cameras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92536-6A6F-4BB9-AF78-F9125831F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Nodal Slides</a:t>
            </a:r>
          </a:p>
          <a:p>
            <a:pPr lvl="1"/>
            <a:r>
              <a:rPr lang="en-AU" dirty="0"/>
              <a:t> Moves the </a:t>
            </a:r>
            <a:r>
              <a:rPr lang="en-AU" i="1" dirty="0"/>
              <a:t>Nodal Point </a:t>
            </a:r>
            <a:r>
              <a:rPr lang="en-AU" dirty="0"/>
              <a:t>of the Lens over the centre point of the</a:t>
            </a:r>
          </a:p>
          <a:p>
            <a:pPr lvl="1"/>
            <a:r>
              <a:rPr lang="en-AU" dirty="0"/>
              <a:t>Tripod.  This reduces </a:t>
            </a:r>
            <a:r>
              <a:rPr lang="en-AU" i="1" dirty="0"/>
              <a:t>Parallax Errors</a:t>
            </a:r>
            <a:r>
              <a:rPr lang="en-AU" dirty="0"/>
              <a:t> for close subjects</a:t>
            </a:r>
          </a:p>
          <a:p>
            <a:pPr lvl="1"/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1B1988-AF91-4BBB-8859-EC7878A37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42" y="3618754"/>
            <a:ext cx="3403116" cy="211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72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11B3-F251-4452-8CBD-9030D08C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Explanation : Nodal Point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92536-6A6F-4BB9-AF78-F9125831F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What is A Nodal Point?</a:t>
            </a:r>
          </a:p>
          <a:p>
            <a:pPr lvl="1"/>
            <a:r>
              <a:rPr lang="en-AU" dirty="0"/>
              <a:t>Where the Light from the Outside </a:t>
            </a:r>
          </a:p>
          <a:p>
            <a:pPr lvl="1"/>
            <a:r>
              <a:rPr lang="en-AU" dirty="0"/>
              <a:t>of the Lens Crosses Over and then </a:t>
            </a:r>
          </a:p>
          <a:p>
            <a:pPr lvl="1"/>
            <a:r>
              <a:rPr lang="en-AU" dirty="0"/>
              <a:t>projects an image on the </a:t>
            </a:r>
          </a:p>
          <a:p>
            <a:pPr lvl="1"/>
            <a:r>
              <a:rPr lang="en-AU" dirty="0"/>
              <a:t>sensor or film to be recorded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2F0EB84-C04C-4D5A-AF53-0B22260A6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50" y="2348706"/>
            <a:ext cx="38100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92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B8DF1-0DEA-4E02-A586-F31C13641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Explanation : Parallax Error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F6CD9-2498-4B16-995C-5F778D468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What is a Parallax Error</a:t>
            </a:r>
          </a:p>
          <a:p>
            <a:pPr lvl="1"/>
            <a:r>
              <a:rPr lang="en-AU" dirty="0"/>
              <a:t>An issue particularly for Close Up / Foreground subjects</a:t>
            </a:r>
          </a:p>
          <a:p>
            <a:pPr lvl="1"/>
            <a:r>
              <a:rPr lang="en-AU" dirty="0"/>
              <a:t>Caused by the relative appearance of objects between frames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51FAD-47CB-4AE9-A99B-34194B390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67132"/>
            <a:ext cx="3810000" cy="26955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C4841-773B-45B0-83F9-3EC4DD37B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53" y="3799807"/>
            <a:ext cx="2857500" cy="2514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FC4E4-C822-4A1F-AB7B-5D6300FE9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880" y="3842011"/>
            <a:ext cx="2857500" cy="2514600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19088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9737C-0244-4FF8-8C38-7E2784A6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Equipment : Geared Heads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AA55E-B87A-4565-BD83-DE80D2513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AU" dirty="0"/>
              <a:t>Multi-axis movement (with indicators)</a:t>
            </a:r>
          </a:p>
          <a:p>
            <a:pPr lvl="1"/>
            <a:r>
              <a:rPr lang="en-AU" dirty="0"/>
              <a:t>To accurately reproduce the overlay of images</a:t>
            </a:r>
          </a:p>
          <a:p>
            <a:pPr lvl="1"/>
            <a:r>
              <a:rPr lang="en-AU" dirty="0" err="1"/>
              <a:t>Manfroto</a:t>
            </a:r>
            <a:endParaRPr lang="en-AU" dirty="0"/>
          </a:p>
          <a:p>
            <a:pPr lvl="2"/>
            <a:r>
              <a:rPr lang="en-AU" dirty="0">
                <a:hlinkClick r:id="rId2"/>
              </a:rPr>
              <a:t>https://www.manfrotto.com/us-en/xpro-geared-three-way-pan-tilt-tripod-head-mhxpro-3wg/</a:t>
            </a:r>
            <a:r>
              <a:rPr lang="en-AU" dirty="0"/>
              <a:t> </a:t>
            </a:r>
          </a:p>
          <a:p>
            <a:pPr lvl="1"/>
            <a:r>
              <a:rPr lang="en-AU" dirty="0"/>
              <a:t>Arca Swiss</a:t>
            </a:r>
          </a:p>
          <a:p>
            <a:pPr lvl="2"/>
            <a:r>
              <a:rPr lang="en-AU" dirty="0">
                <a:hlinkClick r:id="rId3"/>
              </a:rPr>
              <a:t>https://www.arca-shop.de/en/panoramic/</a:t>
            </a:r>
            <a:r>
              <a:rPr lang="en-AU" dirty="0"/>
              <a:t> </a:t>
            </a:r>
          </a:p>
          <a:p>
            <a:pPr lvl="1"/>
            <a:r>
              <a:rPr lang="en-AU" dirty="0" err="1"/>
              <a:t>Sunwayfoto</a:t>
            </a:r>
            <a:endParaRPr lang="en-AU" dirty="0"/>
          </a:p>
          <a:p>
            <a:pPr lvl="2"/>
            <a:r>
              <a:rPr lang="en-US" dirty="0">
                <a:hlinkClick r:id="rId4"/>
              </a:rPr>
              <a:t>https://sunwayfoto.com.au/product-category/rails-slides/</a:t>
            </a:r>
            <a:r>
              <a:rPr lang="en-AU" dirty="0"/>
              <a:t> </a:t>
            </a:r>
          </a:p>
          <a:p>
            <a:pPr lvl="2"/>
            <a:r>
              <a:rPr lang="en-US" dirty="0">
                <a:hlinkClick r:id="rId5"/>
              </a:rPr>
              <a:t>https://sunwayfoto.com.au/product-category/indexing-rotators/</a:t>
            </a:r>
            <a:r>
              <a:rPr lang="en-AU" dirty="0"/>
              <a:t> 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07FE6-111A-495C-89BB-DF20B8009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60" y="2919413"/>
            <a:ext cx="3810000" cy="3257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BD2E6-47A4-4524-9123-3304493103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07" y="2733675"/>
            <a:ext cx="38100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34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2813</TotalTime>
  <Words>1344</Words>
  <Application>Microsoft Office PowerPoint</Application>
  <PresentationFormat>Widescreen</PresentationFormat>
  <Paragraphs>211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craft_gothic_boldcondensed</vt:lpstr>
      <vt:lpstr>Office Theme</vt:lpstr>
      <vt:lpstr>Panoramic Photography</vt:lpstr>
      <vt:lpstr>Why use Panorama Format</vt:lpstr>
      <vt:lpstr>Panoramic Format.  10 Images Stitched</vt:lpstr>
      <vt:lpstr>History</vt:lpstr>
      <vt:lpstr>Equipment : Dedicated Cameras</vt:lpstr>
      <vt:lpstr>Equipment : Standard Cameras</vt:lpstr>
      <vt:lpstr>Explanation : Nodal Point</vt:lpstr>
      <vt:lpstr>Explanation : Parallax Error</vt:lpstr>
      <vt:lpstr>Equipment : Geared Heads</vt:lpstr>
      <vt:lpstr>Equipment : Gimbals</vt:lpstr>
      <vt:lpstr>Equipment : Automated Computer Controlled</vt:lpstr>
      <vt:lpstr>Methods : Single Row</vt:lpstr>
      <vt:lpstr>Methods : Multiple Rows : Z Pattern</vt:lpstr>
      <vt:lpstr>Considerations for taking Panoramic Images</vt:lpstr>
      <vt:lpstr>Considerations</vt:lpstr>
      <vt:lpstr>Software</vt:lpstr>
      <vt:lpstr>Software : Adobe PhotoShop : Photomerge</vt:lpstr>
      <vt:lpstr>Ratio(s)</vt:lpstr>
      <vt:lpstr>Ratio : Anamorphic : Cinematic</vt:lpstr>
      <vt:lpstr>Ratio : Silver</vt:lpstr>
      <vt:lpstr>Ratio : Golden</vt:lpstr>
      <vt:lpstr>Ratio : Golden</vt:lpstr>
      <vt:lpstr>Rule of : Seven’s : New Composition Rules</vt:lpstr>
      <vt:lpstr>Panorama Images</vt:lpstr>
      <vt:lpstr>PowerPoint Presentation</vt:lpstr>
      <vt:lpstr>Yarra River Sunset : Melbourne</vt:lpstr>
      <vt:lpstr>PowerPoint Presentation</vt:lpstr>
      <vt:lpstr>Shelly Beach : Portsea</vt:lpstr>
      <vt:lpstr>Shearing Shed : Balranald</vt:lpstr>
      <vt:lpstr>Plane Underwater : Truk Lagoon</vt:lpstr>
      <vt:lpstr>Nutfield : Molesworth</vt:lpstr>
      <vt:lpstr>Melbourne University Underground Carpark</vt:lpstr>
      <vt:lpstr>References</vt:lpstr>
      <vt:lpstr>Reference : Continued</vt:lpstr>
      <vt:lpstr>Techniques – hand held</vt:lpstr>
      <vt:lpstr>Techniques - Tripod</vt:lpstr>
      <vt:lpstr>Introduction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Panoramic Photography</dc:title>
  <dc:creator>Brendan Edwards</dc:creator>
  <cp:lastModifiedBy>Brendan Edwards</cp:lastModifiedBy>
  <cp:revision>48</cp:revision>
  <dcterms:created xsi:type="dcterms:W3CDTF">2019-06-23T08:55:50Z</dcterms:created>
  <dcterms:modified xsi:type="dcterms:W3CDTF">2022-12-03T12:14:41Z</dcterms:modified>
</cp:coreProperties>
</file>